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2" r:id="rId6"/>
    <p:sldId id="269" r:id="rId7"/>
    <p:sldId id="260" r:id="rId8"/>
    <p:sldId id="280" r:id="rId9"/>
    <p:sldId id="274" r:id="rId10"/>
    <p:sldId id="275" r:id="rId11"/>
    <p:sldId id="277" r:id="rId12"/>
    <p:sldId id="279" r:id="rId13"/>
    <p:sldId id="273" r:id="rId14"/>
    <p:sldId id="268" r:id="rId15"/>
    <p:sldId id="267" r:id="rId16"/>
    <p:sldId id="263" r:id="rId17"/>
    <p:sldId id="264" r:id="rId18"/>
    <p:sldId id="265" r:id="rId19"/>
    <p:sldId id="266" r:id="rId20"/>
    <p:sldId id="261" r:id="rId2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535" autoAdjust="0"/>
  </p:normalViewPr>
  <p:slideViewPr>
    <p:cSldViewPr>
      <p:cViewPr>
        <p:scale>
          <a:sx n="50" d="100"/>
          <a:sy n="50" d="100"/>
        </p:scale>
        <p:origin x="-1824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36D17-0FBF-4C34-BFE2-252A0E133A7F}" type="datetimeFigureOut">
              <a:rPr lang="pt-BR" smtClean="0"/>
              <a:t>16/12/2017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1E33E-AAFA-49C9-BA13-99F8113DF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025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608A7187-D64F-4552-B69E-88D19F90501C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598A234D-5ABF-465B-B412-32FFD41ABED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ahpee-blog-media.s3.amazonaws.com/wp-content/uploads/2017/05/apache_sqoop_hekima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3" t="40" r="5618"/>
          <a:stretch/>
        </p:blipFill>
        <p:spPr bwMode="auto">
          <a:xfrm>
            <a:off x="1" y="0"/>
            <a:ext cx="9144000" cy="685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547664" y="1340768"/>
            <a:ext cx="6480720" cy="18620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15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Estrangelo Edessa" panose="03080600000000000000" pitchFamily="66" charset="0"/>
                <a:cs typeface="Estrangelo Edessa" panose="03080600000000000000" pitchFamily="66" charset="0"/>
              </a:rPr>
              <a:t>SQOOP</a:t>
            </a:r>
            <a:endParaRPr lang="pt-BR" sz="115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11760" y="3212976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SQL TO HADOOP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47664" y="5949280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GUTIERRE – JORGE – MARCOS – THIAGO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- INFNET -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308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648536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com query</a:t>
            </a: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–query “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select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* 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from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...” 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endParaRPr lang="pt-BR" sz="3600" dirty="0"/>
          </a:p>
        </p:txBody>
      </p:sp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</a:t>
            </a:r>
            <a:r>
              <a:rPr lang="pt-BR" sz="2000" dirty="0" err="1" smtClean="0"/>
              <a:t>IMPORTAçÃO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2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Exportação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57652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Transferências de dados na outra direção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endParaRPr lang="pt-BR" sz="2800" spc="-1" dirty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SELECT </a:t>
            </a:r>
            <a:r>
              <a:rPr lang="pt-BR" sz="28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vs</a:t>
            </a: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INSERT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endParaRPr lang="pt-BR" sz="2800" spc="-1" dirty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O fluxo de trabalho corresponde ao caso de importação com pequenas diferenças</a:t>
            </a:r>
            <a:endParaRPr lang="pt-BR" sz="1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322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Exportação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57652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Exportando com  Semântica tudo ou nada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endParaRPr lang="pt-BR" sz="2800" spc="-1" dirty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Tabela de teste e tabela de produção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endParaRPr lang="pt-BR" sz="2800" spc="-1" dirty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Espaço em disco. 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5139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313636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Base de dados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Fluxo do Projeto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62886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r>
              <a:rPr lang="pt-BR" sz="2000" dirty="0" smtClean="0"/>
              <a:t> – Base de Dados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60682"/>
              </p:ext>
            </p:extLst>
          </p:nvPr>
        </p:nvGraphicFramePr>
        <p:xfrm>
          <a:off x="971600" y="2708920"/>
          <a:ext cx="7560841" cy="3888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6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80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62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03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 gridSpan="4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Metadados Associados Ao Dataset – Gps Ônibus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Campo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Descrição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Tipo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Tamanho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DataHora 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Data e hora da coleta do dado 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DATETIME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23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4097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Ordem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Identificação alfanumérica encontrada na lateral dos ônibus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VARCHAR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Linha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Linha</a:t>
                      </a:r>
                      <a:r>
                        <a:rPr lang="en-US" sz="1600">
                          <a:effectLst/>
                        </a:rPr>
                        <a:t> do </a:t>
                      </a:r>
                      <a:r>
                        <a:rPr lang="pt-BR" sz="1600">
                          <a:effectLst/>
                        </a:rPr>
                        <a:t>ônibus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VARCHAR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7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Latitude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Latitude do ônibus na coleta (GPS, WGS84)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NUMERIC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11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Longitude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Longitude do ônibus na coleta (GPS, WGS84)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NUMERIC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11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Velocidade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Velocidade do ônibus na hora da coleta do dado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NUMERIC</a:t>
                      </a:r>
                      <a:endParaRPr lang="pt-BR" sz="16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 dirty="0">
                          <a:effectLst/>
                        </a:rPr>
                        <a:t>6</a:t>
                      </a:r>
                      <a:endParaRPr lang="pt-BR" sz="1600" dirty="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827584" y="1846565"/>
            <a:ext cx="6622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B</a:t>
            </a:r>
            <a:r>
              <a:rPr lang="pt-BR" dirty="0" smtClean="0"/>
              <a:t>ase </a:t>
            </a:r>
            <a:r>
              <a:rPr lang="pt-BR" dirty="0"/>
              <a:t>de dados que o Governo do Rio de Janeiro disponibiliza. 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“</a:t>
            </a:r>
            <a:r>
              <a:rPr lang="pt-BR" i="1" dirty="0"/>
              <a:t>Conjunto de GPS dos Ônibus</a:t>
            </a:r>
            <a:r>
              <a:rPr lang="pt-BR" dirty="0"/>
              <a:t>” http://dadosabertos.rio.rj.gov.br</a:t>
            </a:r>
          </a:p>
        </p:txBody>
      </p:sp>
    </p:spTree>
    <p:extLst>
      <p:ext uri="{BB962C8B-B14F-4D97-AF65-F5344CB8AC3E}">
        <p14:creationId xmlns:p14="http://schemas.microsoft.com/office/powerpoint/2010/main" val="37000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</a:t>
            </a:r>
            <a:r>
              <a:rPr lang="pt-BR" sz="2000" dirty="0" err="1" smtClean="0"/>
              <a:t>prÁtico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Web 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608072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2"/>
          <p:cNvSpPr txBox="1">
            <a:spLocks/>
          </p:cNvSpPr>
          <p:nvPr/>
        </p:nvSpPr>
        <p:spPr>
          <a:xfrm rot="16200000">
            <a:off x="-1085800" y="3623712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spcBef>
                <a:spcPts val="400"/>
              </a:spcBef>
              <a:buNone/>
              <a:defRPr sz="1800" b="1" kern="1200" cap="all" spc="0" baseline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pt-BR" sz="2000" dirty="0" smtClean="0"/>
              <a:t>FLUXO do PROJETO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047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Gutierre Cunha\Desktop\AreaDeTrabalho\trabalhosPessoais\06_faculdade\imagem\Capturar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1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utierre Cunha\Desktop\AreaDeTrabalho\trabalhosPessoais\06_faculdade\imagem\Captura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41" y="0"/>
            <a:ext cx="92360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utierre Cunha\Desktop\AreaDeTrabalho\trabalhosPessoais\06_faculdade\imagem\Capturar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396"/>
            <a:ext cx="9180512" cy="569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Gutierre Cunha\Desktop\AreaDeTrabalho\trabalhosPessoais\06_faculdade\imagem\Capturar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4" t="22181" r="36407" b="68789"/>
          <a:stretch/>
        </p:blipFill>
        <p:spPr bwMode="auto">
          <a:xfrm>
            <a:off x="-396552" y="-27384"/>
            <a:ext cx="9590051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Detalhamento pratico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Gutierre Cunha\Desktop\AreaDeTrabalho\trabalhosPessoais\06_faculdade\imagem\Capturar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4" t="22181" r="36407" b="68789"/>
          <a:stretch/>
        </p:blipFill>
        <p:spPr bwMode="auto">
          <a:xfrm>
            <a:off x="-396552" y="-27384"/>
            <a:ext cx="9590051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Gutierre Cunha\Desktop\AreaDeTrabalho\trabalhosPessoais\06_faculdade\imagem\Capturar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41376"/>
            <a:ext cx="9252520" cy="569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0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313636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/>
              <a:t>INTRODUÇÃO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/>
              <a:t>DETALHAMENTO </a:t>
            </a:r>
            <a:r>
              <a:rPr lang="pt-BR" sz="3600" dirty="0" smtClean="0"/>
              <a:t>TEÓRICO</a:t>
            </a:r>
            <a:endParaRPr lang="pt-BR" sz="3600" dirty="0"/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DETALHAMENTO  PRÁTICO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CONSIDERAÇÕES FINAIS</a:t>
            </a:r>
            <a:endParaRPr lang="pt-BR" sz="36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err="1" smtClean="0"/>
              <a:t>SumÁrio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4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sz="quarter" idx="13"/>
          </p:nvPr>
        </p:nvSpPr>
        <p:spPr>
          <a:xfrm>
            <a:off x="547886" y="3356992"/>
            <a:ext cx="8229600" cy="1264160"/>
          </a:xfrm>
        </p:spPr>
        <p:txBody>
          <a:bodyPr>
            <a:noAutofit/>
          </a:bodyPr>
          <a:lstStyle/>
          <a:p>
            <a:r>
              <a:rPr lang="pt-BR" sz="6600" dirty="0" smtClean="0"/>
              <a:t>Obrigado!</a:t>
            </a:r>
            <a:endParaRPr lang="pt-BR" sz="66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FIM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3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smtClean="0"/>
              <a:t>Introdução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313636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dirty="0" err="1"/>
              <a:t>Sqoop</a:t>
            </a:r>
            <a:r>
              <a:rPr lang="pt-BR" sz="2800" dirty="0"/>
              <a:t> (SQL for </a:t>
            </a:r>
            <a:r>
              <a:rPr lang="pt-BR" sz="2800" dirty="0" err="1"/>
              <a:t>hadoop</a:t>
            </a:r>
            <a:r>
              <a:rPr lang="pt-BR" sz="2800" dirty="0"/>
              <a:t>) é um dos principais projetos Apache desde </a:t>
            </a:r>
            <a:r>
              <a:rPr lang="pt-BR" sz="2800" dirty="0" smtClean="0"/>
              <a:t>2012</a:t>
            </a: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dirty="0"/>
              <a:t>T</a:t>
            </a:r>
            <a:r>
              <a:rPr lang="pt-BR" sz="2800" dirty="0" smtClean="0"/>
              <a:t>ransferência </a:t>
            </a:r>
            <a:r>
              <a:rPr lang="pt-BR" sz="2800" dirty="0"/>
              <a:t>bidirecional eficiente entre o </a:t>
            </a:r>
            <a:r>
              <a:rPr lang="pt-BR" sz="2800" dirty="0" err="1"/>
              <a:t>Hadoop</a:t>
            </a:r>
            <a:r>
              <a:rPr lang="pt-BR" sz="2800" dirty="0"/>
              <a:t> e serviços de dados estruturados (como banco de dados relacionais)</a:t>
            </a:r>
          </a:p>
        </p:txBody>
      </p:sp>
    </p:spTree>
    <p:extLst>
      <p:ext uri="{BB962C8B-B14F-4D97-AF65-F5344CB8AC3E}">
        <p14:creationId xmlns:p14="http://schemas.microsoft.com/office/powerpoint/2010/main" val="27655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000" dirty="0" smtClean="0"/>
              <a:t>DETALHAMENTO TEÓRICO</a:t>
            </a: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269025"/>
              </p:ext>
            </p:extLst>
          </p:nvPr>
        </p:nvGraphicFramePr>
        <p:xfrm>
          <a:off x="683568" y="2564904"/>
          <a:ext cx="8025704" cy="360040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00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527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527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 dirty="0" err="1">
                          <a:effectLst/>
                        </a:rPr>
                        <a:t>Hsqldb</a:t>
                      </a:r>
                      <a:endParaRPr lang="pt-BR" sz="1400" b="1" kern="1400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 dirty="0">
                          <a:effectLst/>
                        </a:rPr>
                        <a:t>1.8.0+</a:t>
                      </a:r>
                      <a:endParaRPr lang="pt-BR" sz="1400" b="1" kern="1400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No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jdbc:hsqldb:*//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Mysql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5.0+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Yes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jdbc:mysql://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Oracle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10.2.0+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No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jdbc:oracle:*//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8192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Postgresql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8.3+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Yes (import only)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jdbc:postgresql://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46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Cubrid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9.2+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>
                          <a:effectLst/>
                        </a:rPr>
                        <a:t>NO</a:t>
                      </a:r>
                      <a:endParaRPr lang="pt-BR" sz="1400" b="1" kern="140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449580" algn="l"/>
                        </a:tabLst>
                      </a:pPr>
                      <a:r>
                        <a:rPr lang="pt-BR" sz="2000" kern="0" dirty="0" err="1">
                          <a:effectLst/>
                        </a:rPr>
                        <a:t>jdbc:cubrid</a:t>
                      </a:r>
                      <a:r>
                        <a:rPr lang="pt-BR" sz="2000" kern="0" dirty="0">
                          <a:effectLst/>
                        </a:rPr>
                        <a:t>:*</a:t>
                      </a:r>
                      <a:endParaRPr lang="pt-BR" sz="1400" b="1" kern="1400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611560" y="1916832"/>
            <a:ext cx="4622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O</a:t>
            </a:r>
            <a:r>
              <a:rPr lang="pt-BR" sz="2800" dirty="0" smtClean="0"/>
              <a:t>s </a:t>
            </a:r>
            <a:r>
              <a:rPr lang="pt-BR" sz="2800" dirty="0"/>
              <a:t>bancos de dados suportados</a:t>
            </a:r>
          </a:p>
        </p:txBody>
      </p:sp>
    </p:spTree>
    <p:extLst>
      <p:ext uri="{BB962C8B-B14F-4D97-AF65-F5344CB8AC3E}">
        <p14:creationId xmlns:p14="http://schemas.microsoft.com/office/powerpoint/2010/main" val="230327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</a:t>
            </a:r>
            <a:r>
              <a:rPr lang="pt-BR" sz="2000" dirty="0" err="1" smtClean="0"/>
              <a:t>IMPORTAçÃO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576528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Leitura dos </a:t>
            </a:r>
            <a:r>
              <a:rPr lang="pt-BR" sz="2800" u="sng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pt-BR" sz="2800" u="sng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etadados</a:t>
            </a: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e separação por </a:t>
            </a:r>
            <a:r>
              <a:rPr lang="pt-BR" sz="2800" u="sng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pt-BR" sz="2800" u="sng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ob</a:t>
            </a:r>
            <a:endParaRPr lang="pt-BR" sz="2800" u="sng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de uma tabela </a:t>
            </a:r>
            <a:endParaRPr lang="pt-BR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de todas </a:t>
            </a: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as </a:t>
            </a: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tabelas do </a:t>
            </a: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banco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incremental</a:t>
            </a:r>
            <a:endParaRPr lang="pt-BR" sz="1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28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com uso </a:t>
            </a:r>
            <a:r>
              <a:rPr lang="pt-BR" sz="28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Query</a:t>
            </a:r>
          </a:p>
          <a:p>
            <a:pPr algn="l"/>
            <a:endParaRPr lang="pt-B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849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7778"/>
              </p:ext>
            </p:extLst>
          </p:nvPr>
        </p:nvGraphicFramePr>
        <p:xfrm>
          <a:off x="107505" y="1988840"/>
          <a:ext cx="3600400" cy="4304396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3600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2000" dirty="0" err="1">
                          <a:effectLst/>
                        </a:rPr>
                        <a:t>select</a:t>
                      </a:r>
                      <a:r>
                        <a:rPr lang="pt-BR" sz="2000" dirty="0">
                          <a:effectLst/>
                        </a:rPr>
                        <a:t> * </a:t>
                      </a:r>
                      <a:r>
                        <a:rPr lang="pt-BR" sz="2000" dirty="0" err="1">
                          <a:effectLst/>
                        </a:rPr>
                        <a:t>from</a:t>
                      </a:r>
                      <a:r>
                        <a:rPr lang="pt-BR" sz="2000" dirty="0">
                          <a:effectLst/>
                        </a:rPr>
                        <a:t> tabela </a:t>
                      </a:r>
                      <a:r>
                        <a:rPr lang="pt-BR" sz="2000" dirty="0" err="1">
                          <a:effectLst/>
                        </a:rPr>
                        <a:t>where</a:t>
                      </a:r>
                      <a:r>
                        <a:rPr lang="pt-BR" sz="2000" dirty="0">
                          <a:effectLst/>
                        </a:rPr>
                        <a:t> id&gt;=0 </a:t>
                      </a:r>
                      <a:r>
                        <a:rPr lang="pt-BR" sz="2000" dirty="0" err="1">
                          <a:effectLst/>
                        </a:rPr>
                        <a:t>and</a:t>
                      </a:r>
                      <a:r>
                        <a:rPr lang="pt-BR" sz="2000" dirty="0">
                          <a:effectLst/>
                        </a:rPr>
                        <a:t> id &lt; 50</a:t>
                      </a:r>
                      <a:endParaRPr lang="pt-BR" sz="2000" dirty="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2000">
                          <a:effectLst/>
                        </a:rPr>
                        <a:t>select * from tabela where id&gt;50 and id &lt; 100</a:t>
                      </a:r>
                      <a:endParaRPr lang="pt-BR" sz="20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2000">
                          <a:effectLst/>
                        </a:rPr>
                        <a:t>select * from tabela where id&gt;=100 and id &lt; 150</a:t>
                      </a:r>
                      <a:endParaRPr lang="pt-BR" sz="200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6099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</a:rPr>
                        <a:t>select * from </a:t>
                      </a:r>
                      <a:r>
                        <a:rPr lang="en-US" sz="2000" dirty="0" err="1">
                          <a:effectLst/>
                        </a:rPr>
                        <a:t>tabela</a:t>
                      </a:r>
                      <a:r>
                        <a:rPr lang="en-US" sz="2000" dirty="0">
                          <a:effectLst/>
                        </a:rPr>
                        <a:t> where id&gt;=150 and id &lt; 200</a:t>
                      </a:r>
                      <a:endParaRPr lang="pt-BR" sz="2000" dirty="0">
                        <a:effectLst/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41" name="Picture 1" descr="ear 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916832"/>
            <a:ext cx="5126801" cy="43043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>
            <a:normAutofit fontScale="90000"/>
          </a:bodyPr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– </a:t>
            </a:r>
            <a:r>
              <a:rPr lang="pt-BR" sz="2000" dirty="0" err="1" smtClean="0"/>
              <a:t>IMPORTAçÃO</a:t>
            </a:r>
            <a:r>
              <a:rPr lang="pt-BR" sz="2000" dirty="0" smtClean="0"/>
              <a:t> – uso do </a:t>
            </a:r>
            <a:r>
              <a:rPr lang="pt-BR" sz="2000" dirty="0" err="1" smtClean="0"/>
              <a:t>split-by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3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648536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de uma tabela 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--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smtClean="0"/>
              <a:t>Importação de todas as tabelas do banco</a:t>
            </a: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import-all-tables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endParaRPr lang="pt-BR" sz="3600" dirty="0"/>
          </a:p>
        </p:txBody>
      </p:sp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</a:t>
            </a:r>
            <a:r>
              <a:rPr lang="pt-BR" sz="2000" dirty="0" err="1" smtClean="0"/>
              <a:t>IMPORTAçÃO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33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648536"/>
          </a:xfrm>
        </p:spPr>
        <p:txBody>
          <a:bodyPr>
            <a:normAutofit fontScale="92500" lnSpcReduction="20000"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target-dir</a:t>
            </a:r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Muda o diretório onde os arquivos serão salvos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dirty="0" err="1" smtClean="0"/>
              <a:t>warehouse-dir</a:t>
            </a:r>
            <a:endParaRPr lang="pt-BR" sz="3600" dirty="0" smtClean="0"/>
          </a:p>
          <a:p>
            <a:pPr lvl="1" algn="l"/>
            <a:r>
              <a:rPr lang="pt-BR" sz="3600" dirty="0"/>
              <a:t>	</a:t>
            </a:r>
            <a:r>
              <a:rPr lang="pt-BR" sz="3600" dirty="0" smtClean="0"/>
              <a:t>Muda o diretório pai onde as subpastas relativas as tabelas serão salvas</a:t>
            </a:r>
            <a:endParaRPr lang="pt-BR" sz="3600" dirty="0" smtClean="0"/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lvl="1" indent="-342900" algn="l">
              <a:buFont typeface="Wingdings" panose="05000000000000000000" pitchFamily="2" charset="2"/>
              <a:buChar char="Ø"/>
            </a:pPr>
            <a:endParaRPr lang="pt-BR" sz="3600" dirty="0"/>
          </a:p>
        </p:txBody>
      </p:sp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</a:t>
            </a:r>
            <a:r>
              <a:rPr lang="pt-BR" sz="2000" dirty="0" err="1" smtClean="0"/>
              <a:t>IMPORTAçÃO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964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7504" y="385500"/>
            <a:ext cx="172819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SQOOP</a:t>
            </a:r>
            <a:endParaRPr lang="pt-BR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5" name="Picture 4" descr="http://abradirj.com.br/sites/default/files/logo_infnet__0.jpg?13594010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3743"/>
          <a:stretch/>
        </p:blipFill>
        <p:spPr bwMode="auto">
          <a:xfrm>
            <a:off x="7772400" y="135823"/>
            <a:ext cx="1009650" cy="10225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648536"/>
          </a:xfrm>
        </p:spPr>
        <p:txBody>
          <a:bodyPr>
            <a:normAutofit/>
          </a:bodyPr>
          <a:lstStyle/>
          <a:p>
            <a:pPr marL="342900" lvl="1" indent="-342900" algn="l">
              <a:buFont typeface="Wingdings" panose="05000000000000000000" pitchFamily="2" charset="2"/>
              <a:buChar char="Ø"/>
            </a:pP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Importação incremental</a:t>
            </a:r>
            <a:endParaRPr lang="pt-BR" sz="20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2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Append</a:t>
            </a:r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  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–incremental 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append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check-column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last-value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Lastmodified</a:t>
            </a:r>
            <a:endParaRPr lang="pt-BR" sz="3600" spc="-1" dirty="0" smtClean="0">
              <a:solidFill>
                <a:srgbClr val="E3DCC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       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sqoop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import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table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incremental      	</a:t>
            </a:r>
            <a:r>
              <a:rPr lang="pt-BR" sz="3600" spc="-1" dirty="0" err="1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lastmodified</a:t>
            </a:r>
            <a:r>
              <a:rPr lang="pt-BR" sz="3600" spc="-1" dirty="0" smtClean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--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check-column</a:t>
            </a:r>
            <a:r>
              <a:rPr lang="pt-BR" sz="3600" spc="-1" dirty="0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 –</a:t>
            </a:r>
            <a:r>
              <a:rPr lang="pt-BR" sz="3600" spc="-1" dirty="0" err="1">
                <a:solidFill>
                  <a:srgbClr val="E3DCCF"/>
                </a:solidFill>
                <a:uFill>
                  <a:solidFill>
                    <a:srgbClr val="FFFFFF"/>
                  </a:solidFill>
                </a:uFill>
              </a:rPr>
              <a:t>last-value</a:t>
            </a:r>
            <a:endParaRPr lang="pt-B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1" algn="l"/>
            <a:endParaRPr lang="pt-BR" sz="3600" dirty="0"/>
          </a:p>
        </p:txBody>
      </p:sp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pt-BR" sz="2000" dirty="0"/>
              <a:t>DETALHAMENTO </a:t>
            </a:r>
            <a:r>
              <a:rPr lang="pt-BR" sz="2000" dirty="0" smtClean="0"/>
              <a:t>TEÓRICO - </a:t>
            </a:r>
            <a:r>
              <a:rPr lang="pt-BR" sz="2000" dirty="0" err="1" smtClean="0"/>
              <a:t>IMPORTAçÃO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78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910</TotalTime>
  <Words>406</Words>
  <Application>Microsoft Office PowerPoint</Application>
  <PresentationFormat>Apresentação na tela (4:3)</PresentationFormat>
  <Paragraphs>142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BlackTie</vt:lpstr>
      <vt:lpstr>Apresentação do PowerPoint</vt:lpstr>
      <vt:lpstr>SumÁrio</vt:lpstr>
      <vt:lpstr>Introdução</vt:lpstr>
      <vt:lpstr>DETALHAMENTO TEÓRICO</vt:lpstr>
      <vt:lpstr>DETALHAMENTO TEÓRICO - IMPORTAçÃO</vt:lpstr>
      <vt:lpstr>DETALHAMENTO TEÓRICO – IMPORTAçÃO – uso do split-by</vt:lpstr>
      <vt:lpstr>DETALHAMENTO TEÓRICO - IMPORTAçÃO</vt:lpstr>
      <vt:lpstr>DETALHAMENTO TEÓRICO - IMPORTAçÃO</vt:lpstr>
      <vt:lpstr>DETALHAMENTO TEÓRICO - IMPORTAçÃO</vt:lpstr>
      <vt:lpstr>DETALHAMENTO TEÓRICO - IMPORTAçÃO</vt:lpstr>
      <vt:lpstr>DETALHAMENTO TEÓRICO - Exportação</vt:lpstr>
      <vt:lpstr>DETALHAMENTO TEÓRICO - Exportação</vt:lpstr>
      <vt:lpstr>Detalhamento prÁtico</vt:lpstr>
      <vt:lpstr>Detalhamento prÁtico – Base de Dados</vt:lpstr>
      <vt:lpstr>Detalhamento prÁtico</vt:lpstr>
      <vt:lpstr>Detalhamento pratico</vt:lpstr>
      <vt:lpstr>Detalhamento pratico</vt:lpstr>
      <vt:lpstr>Detalhamento pratico</vt:lpstr>
      <vt:lpstr>Detalhamento pratico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Gutierre Cunha</dc:creator>
  <cp:lastModifiedBy>Gutierre Cunha</cp:lastModifiedBy>
  <cp:revision>24</cp:revision>
  <dcterms:created xsi:type="dcterms:W3CDTF">2017-12-10T01:59:53Z</dcterms:created>
  <dcterms:modified xsi:type="dcterms:W3CDTF">2017-12-16T12:48:04Z</dcterms:modified>
</cp:coreProperties>
</file>